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7" r:id="rId6"/>
    <p:sldId id="260" r:id="rId7"/>
    <p:sldId id="261" r:id="rId8"/>
    <p:sldId id="264" r:id="rId9"/>
    <p:sldId id="265" r:id="rId10"/>
    <p:sldId id="268" r:id="rId11"/>
    <p:sldId id="266" r:id="rId12"/>
    <p:sldId id="269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27" autoAdjust="0"/>
    <p:restoredTop sz="86502" autoAdjust="0"/>
  </p:normalViewPr>
  <p:slideViewPr>
    <p:cSldViewPr snapToGrid="0">
      <p:cViewPr varScale="1">
        <p:scale>
          <a:sx n="99" d="100"/>
          <a:sy n="99" d="100"/>
        </p:scale>
        <p:origin x="11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9D40731-0BF8-4BF7-A947-D8701ACA00B6}" type="datetimeFigureOut">
              <a:rPr lang="he-IL" smtClean="0"/>
              <a:t>כ"ג/טבת/תש"פ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1CC6934-AD55-4E57-B8F6-29E60D65D1F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85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0994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72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לקרוא את מה שכתוב, ולהוסיף באמצעות צ'אט נוח שיאפשר דיון ובחירה של הדירות באמצעות ציטוט הדירות על מנת שיהיה ברור על איזה דירה מדברים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026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המסך עמוס, לא היה נוח לחפש דירה בחלק נורא קטן של המסך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376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לאחר הבדיקות הראשונות החלטנו שזה מה שנעשה, החלטנו שיהיה פיצול למסכים שונים (אייקון של הדירה)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14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קורה אם יש מספר רב של דירות? הוספנו אפשרות לגלול.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043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להגיד: "בהתאם למה שלמדנו על ז'רגון ושימוש בשפה" – ואז לדבר על הנקודה הראשונה.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707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להגיד:</a:t>
            </a:r>
            <a:r>
              <a:rPr lang="en-US" dirty="0"/>
              <a:t> </a:t>
            </a:r>
            <a:r>
              <a:rPr lang="he-IL" dirty="0"/>
              <a:t>בעקבות חקר משתמשים החלטנו כי הדרך הטובה היא לשים אייקון מתאים (כרטיס אשראי)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35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בעל פה (כדרך אגב), שעשינו שהכפתור של הבית מלון בהוראה עצמה גם יעבוד (וישלח למסך בחירת דירה) בעקבות בעיות 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881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C6934-AD55-4E57-B8F6-29E60D65D1F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148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7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643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8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24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4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8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5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3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8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17EA3-ED0C-4137-BA80-525A70115663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F03F1-D6C8-4BC6-B4F8-FBA670A7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57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A2A39B1E-7579-4A7D-B7DF-8DD9796F1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1428" y="1532201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FF"/>
                </a:solidFill>
              </a:rPr>
              <a:t>בחירה משותפת של דירה ב</a:t>
            </a:r>
            <a:r>
              <a:rPr lang="en-US" dirty="0" err="1">
                <a:solidFill>
                  <a:srgbClr val="FFFFFF"/>
                </a:solidFill>
              </a:rPr>
              <a:t>airbnb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8F6A54E-3ADA-4680-B17F-C6E886F4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160" y="2847462"/>
            <a:ext cx="6984734" cy="1948882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he-IL" sz="2800" dirty="0">
                <a:solidFill>
                  <a:schemeClr val="bg2"/>
                </a:solidFill>
              </a:rPr>
              <a:t>מגישים: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he-IL" sz="2800" dirty="0">
                <a:solidFill>
                  <a:schemeClr val="bg2"/>
                </a:solidFill>
              </a:rPr>
              <a:t>אופיר </a:t>
            </a:r>
            <a:r>
              <a:rPr lang="he-IL" sz="2800" dirty="0" err="1">
                <a:solidFill>
                  <a:schemeClr val="bg2"/>
                </a:solidFill>
              </a:rPr>
              <a:t>הניג</a:t>
            </a:r>
            <a:r>
              <a:rPr lang="he-IL" sz="2800" dirty="0">
                <a:solidFill>
                  <a:schemeClr val="bg2"/>
                </a:solidFill>
              </a:rPr>
              <a:t>, עמרי צור.</a:t>
            </a:r>
            <a:br>
              <a:rPr lang="en-US" sz="2800" dirty="0">
                <a:solidFill>
                  <a:schemeClr val="bg2"/>
                </a:solidFill>
              </a:rPr>
            </a:br>
            <a:br>
              <a:rPr lang="en-US" sz="2800" dirty="0">
                <a:solidFill>
                  <a:schemeClr val="bg2"/>
                </a:solidFill>
              </a:rPr>
            </a:br>
            <a:r>
              <a:rPr lang="he-IL" sz="2800" dirty="0">
                <a:solidFill>
                  <a:schemeClr val="bg2"/>
                </a:solidFill>
              </a:rPr>
              <a:t>מנחה: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he-IL" sz="2800" dirty="0" err="1">
                <a:solidFill>
                  <a:schemeClr val="bg2"/>
                </a:solidFill>
              </a:rPr>
              <a:t>בלונדר</a:t>
            </a:r>
            <a:r>
              <a:rPr lang="he-IL" sz="2800" dirty="0">
                <a:solidFill>
                  <a:schemeClr val="bg2"/>
                </a:solidFill>
              </a:rPr>
              <a:t> ידידיה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9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B374262-025C-40AF-A884-D94BC716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19" y="1744662"/>
            <a:ext cx="2856135" cy="4224701"/>
          </a:xfrm>
        </p:spPr>
      </p:pic>
      <p:pic>
        <p:nvPicPr>
          <p:cNvPr id="8" name="תמונה 7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2CC8B88-3E81-494B-96E5-335141CF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78" y="1744662"/>
            <a:ext cx="2858237" cy="4224701"/>
          </a:xfrm>
          <a:prstGeom prst="rect">
            <a:avLst/>
          </a:prstGeom>
        </p:spPr>
      </p:pic>
      <p:pic>
        <p:nvPicPr>
          <p:cNvPr id="10" name="תמונה 9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6C31191-BC30-4357-93D6-63AA7BCAA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9" y="1728439"/>
            <a:ext cx="2856135" cy="4257145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3F8F3A11-7815-423F-A351-9BAF37F4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4" y="149352"/>
            <a:ext cx="1980623" cy="1478570"/>
          </a:xfrm>
        </p:spPr>
        <p:txBody>
          <a:bodyPr/>
          <a:lstStyle/>
          <a:p>
            <a:r>
              <a:rPr lang="he-IL" dirty="0"/>
              <a:t>עיצוב סופי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15BAD-EF47-437E-9510-2876E8CB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4" y="149352"/>
            <a:ext cx="1980623" cy="1478570"/>
          </a:xfrm>
        </p:spPr>
        <p:txBody>
          <a:bodyPr/>
          <a:lstStyle/>
          <a:p>
            <a:r>
              <a:rPr lang="he-IL" dirty="0"/>
              <a:t>עיצוב סופי</a:t>
            </a:r>
            <a:endParaRPr lang="en-US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5B374262-025C-40AF-A884-D94BC716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3402" y="1744662"/>
            <a:ext cx="2834368" cy="4224701"/>
          </a:xfr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2CC8B88-3E81-494B-96E5-335141CF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260" y="1744662"/>
            <a:ext cx="2850472" cy="422470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6C31191-BC30-4357-93D6-63AA7BCAA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39" y="1734289"/>
            <a:ext cx="2856135" cy="42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5B374262-025C-40AF-A884-D94BC716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497" y="1744662"/>
            <a:ext cx="2842179" cy="4224701"/>
          </a:xfr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2CC8B88-3E81-494B-96E5-335141CF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378" y="1744793"/>
            <a:ext cx="2858237" cy="422443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6C31191-BC30-4357-93D6-63AA7BCAA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39" y="1731446"/>
            <a:ext cx="2856135" cy="4251131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3F8F3A11-7815-423F-A351-9BAF37F4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4" y="149352"/>
            <a:ext cx="1980623" cy="1478570"/>
          </a:xfrm>
        </p:spPr>
        <p:txBody>
          <a:bodyPr/>
          <a:lstStyle/>
          <a:p>
            <a:r>
              <a:rPr lang="he-IL" dirty="0"/>
              <a:t>עיצוב סופי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3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0B7EB5-29C7-4378-A478-DC18205A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הלאה?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C0879D-BCB3-4536-9E96-05A220B8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625" y="2249487"/>
            <a:ext cx="7521786" cy="3006094"/>
          </a:xfrm>
        </p:spPr>
        <p:txBody>
          <a:bodyPr/>
          <a:lstStyle/>
          <a:p>
            <a:r>
              <a:rPr lang="he-IL" dirty="0"/>
              <a:t>בבדיקות גילינו שאולי האייקון של ההגדרות לא מספיק מובן, גילינו שאנשים חושבים שהאפשרויות שם פחות מתאימות להכללה של "הגדרות", אלא יותר ל "העדפות", לכן חשבנו לשים את האייקון:</a:t>
            </a:r>
          </a:p>
          <a:p>
            <a:endParaRPr lang="he-IL" dirty="0"/>
          </a:p>
          <a:p>
            <a:r>
              <a:rPr lang="he-IL" dirty="0"/>
              <a:t>תרחיש של יצירת קבוצה</a:t>
            </a:r>
            <a:endParaRPr lang="en-US" dirty="0"/>
          </a:p>
        </p:txBody>
      </p:sp>
      <p:pic>
        <p:nvPicPr>
          <p:cNvPr id="4" name="Picture 4" descr="תוצאת תמונה עבור ‪settings icon‬‏">
            <a:extLst>
              <a:ext uri="{FF2B5EF4-FFF2-40B4-BE49-F238E27FC236}">
                <a16:creationId xmlns:a16="http://schemas.microsoft.com/office/drawing/2014/main" id="{4BFF6C1F-A150-457D-94C7-704B044DB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3778" l="5778" r="93778">
                        <a14:foregroundMark x1="38222" y1="15556" x2="34667" y2="83111"/>
                        <a14:foregroundMark x1="34667" y1="83111" x2="85778" y2="38667"/>
                        <a14:foregroundMark x1="85778" y1="38667" x2="29778" y2="78667"/>
                        <a14:foregroundMark x1="29778" y1="78667" x2="16889" y2="12000"/>
                        <a14:foregroundMark x1="16889" y1="12000" x2="86667" y2="20000"/>
                        <a14:foregroundMark x1="86667" y1="20000" x2="79111" y2="87111"/>
                        <a14:foregroundMark x1="79111" y1="87111" x2="16444" y2="82667"/>
                        <a14:foregroundMark x1="17778" y1="80444" x2="14222" y2="16444"/>
                        <a14:foregroundMark x1="13778" y1="24000" x2="10667" y2="76444"/>
                        <a14:foregroundMark x1="13778" y1="86222" x2="14222" y2="13333"/>
                        <a14:foregroundMark x1="18667" y1="12000" x2="82667" y2="12000"/>
                        <a14:foregroundMark x1="83556" y1="12000" x2="39111" y2="8889"/>
                        <a14:foregroundMark x1="39111" y1="8889" x2="32889" y2="8889"/>
                        <a14:foregroundMark x1="37778" y1="8889" x2="26222" y2="11556"/>
                        <a14:foregroundMark x1="33778" y1="10222" x2="20444" y2="8000"/>
                        <a14:foregroundMark x1="14667" y1="13778" x2="6222" y2="28444"/>
                        <a14:foregroundMark x1="16444" y1="85333" x2="27556" y2="87111"/>
                        <a14:foregroundMark x1="19111" y1="89333" x2="36444" y2="89778"/>
                        <a14:foregroundMark x1="60889" y1="80000" x2="56444" y2="35111"/>
                        <a14:foregroundMark x1="86667" y1="79556" x2="88000" y2="24000"/>
                        <a14:foregroundMark x1="87556" y1="83111" x2="92000" y2="22222"/>
                        <a14:foregroundMark x1="86222" y1="67111" x2="92000" y2="34667"/>
                        <a14:foregroundMark x1="90222" y1="65778" x2="93778" y2="44889"/>
                        <a14:foregroundMark x1="73778" y1="92889" x2="16000" y2="89778"/>
                        <a14:foregroundMark x1="78222" y1="6667" x2="16444" y2="7556"/>
                        <a14:foregroundMark x1="21333" y1="93778" x2="75111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1" t="1" b="2193"/>
          <a:stretch/>
        </p:blipFill>
        <p:spPr bwMode="auto">
          <a:xfrm>
            <a:off x="7737753" y="3752534"/>
            <a:ext cx="693442" cy="6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5B61D5-4958-46FD-9AF9-98CB86F1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811" y="1380977"/>
            <a:ext cx="4097971" cy="1478570"/>
          </a:xfrm>
        </p:spPr>
        <p:txBody>
          <a:bodyPr/>
          <a:lstStyle/>
          <a:p>
            <a:r>
              <a:rPr lang="he-IL" dirty="0"/>
              <a:t>אז</a:t>
            </a: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4CCBC54-B7A6-4960-A8DB-E90BA807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30" y="2513882"/>
            <a:ext cx="4010346" cy="334195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36EE193-39E3-4F50-9F64-D308BDEE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4" y="2513882"/>
            <a:ext cx="5031517" cy="2395002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6917B04B-9EE1-47CA-BF0B-DAC3B7F14775}"/>
              </a:ext>
            </a:extLst>
          </p:cNvPr>
          <p:cNvSpPr txBox="1">
            <a:spLocks/>
          </p:cNvSpPr>
          <p:nvPr/>
        </p:nvSpPr>
        <p:spPr>
          <a:xfrm>
            <a:off x="-783919" y="1377009"/>
            <a:ext cx="409797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היום</a:t>
            </a:r>
            <a:endParaRPr lang="en-US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5F1A750-D21D-4AA2-A3E7-5CB8F4162B72}"/>
              </a:ext>
            </a:extLst>
          </p:cNvPr>
          <p:cNvSpPr txBox="1">
            <a:spLocks/>
          </p:cNvSpPr>
          <p:nvPr/>
        </p:nvSpPr>
        <p:spPr>
          <a:xfrm>
            <a:off x="4047014" y="0"/>
            <a:ext cx="409797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/>
              <a:t>בחירת דירה </a:t>
            </a:r>
            <a:r>
              <a:rPr lang="en-US" dirty="0"/>
              <a:t>be like</a:t>
            </a:r>
          </a:p>
        </p:txBody>
      </p:sp>
    </p:spTree>
    <p:extLst>
      <p:ext uri="{BB962C8B-B14F-4D97-AF65-F5344CB8AC3E}">
        <p14:creationId xmlns:p14="http://schemas.microsoft.com/office/powerpoint/2010/main" val="13611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DCAE0565-BD6D-4FD7-9E3D-83F6EE6A79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307" y="183795"/>
            <a:ext cx="3255386" cy="6490409"/>
          </a:xfrm>
        </p:spPr>
      </p:pic>
    </p:spTree>
    <p:extLst>
      <p:ext uri="{BB962C8B-B14F-4D97-AF65-F5344CB8AC3E}">
        <p14:creationId xmlns:p14="http://schemas.microsoft.com/office/powerpoint/2010/main" val="3866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D9A34B-1587-44D2-B45F-C5EF9D47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509" y="362466"/>
            <a:ext cx="2064982" cy="1478570"/>
          </a:xfrm>
        </p:spPr>
        <p:txBody>
          <a:bodyPr>
            <a:normAutofit/>
          </a:bodyPr>
          <a:lstStyle/>
          <a:p>
            <a:pPr algn="ctr"/>
            <a:r>
              <a:rPr lang="he-IL" sz="4800" dirty="0"/>
              <a:t>פרסונות</a:t>
            </a:r>
            <a:endParaRPr lang="en-US" sz="4800" dirty="0"/>
          </a:p>
        </p:txBody>
      </p:sp>
      <p:pic>
        <p:nvPicPr>
          <p:cNvPr id="5" name="מציין מיקום תוכן 4" descr="משפחה עם שני ילדים">
            <a:extLst>
              <a:ext uri="{FF2B5EF4-FFF2-40B4-BE49-F238E27FC236}">
                <a16:creationId xmlns:a16="http://schemas.microsoft.com/office/drawing/2014/main" id="{E5741E41-498E-4284-9413-025F48998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8951" y="2634221"/>
            <a:ext cx="2780180" cy="278018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גרפיקה 6" descr="ילדים">
            <a:extLst>
              <a:ext uri="{FF2B5EF4-FFF2-40B4-BE49-F238E27FC236}">
                <a16:creationId xmlns:a16="http://schemas.microsoft.com/office/drawing/2014/main" id="{E697D5AC-5DCB-475A-AD6A-776266D83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7746" y="2634221"/>
            <a:ext cx="2780181" cy="27801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E13FD74-A774-4144-AAA3-D9AA9C2C3D9A}"/>
              </a:ext>
            </a:extLst>
          </p:cNvPr>
          <p:cNvSpPr txBox="1"/>
          <p:nvPr/>
        </p:nvSpPr>
        <p:spPr>
          <a:xfrm>
            <a:off x="7822648" y="1841036"/>
            <a:ext cx="193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 rtl="1">
              <a:spcAft>
                <a:spcPts val="600"/>
              </a:spcAft>
              <a:defRPr sz="3600"/>
            </a:lvl1pPr>
          </a:lstStyle>
          <a:p>
            <a:pPr algn="ctr"/>
            <a:r>
              <a:rPr lang="he-IL" dirty="0"/>
              <a:t>חברים</a:t>
            </a:r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345837B-8DED-40BD-9D51-5040D45DDE9D}"/>
              </a:ext>
            </a:extLst>
          </p:cNvPr>
          <p:cNvSpPr txBox="1"/>
          <p:nvPr/>
        </p:nvSpPr>
        <p:spPr>
          <a:xfrm>
            <a:off x="2099085" y="1841036"/>
            <a:ext cx="171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Aft>
                <a:spcPts val="600"/>
              </a:spcAft>
            </a:pPr>
            <a:r>
              <a:rPr lang="he-IL" sz="3600" dirty="0"/>
              <a:t>משפחות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85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9" name="Rectangle 15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CCF7DC25-C873-42BD-B1FC-53D84A8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879" y="355601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 err="1"/>
              <a:t>תיאור</a:t>
            </a:r>
            <a:r>
              <a:rPr lang="en-US" sz="6600" dirty="0"/>
              <a:t> </a:t>
            </a:r>
            <a:r>
              <a:rPr lang="en-US" sz="6600" dirty="0" err="1"/>
              <a:t>תרחיש</a:t>
            </a:r>
            <a:endParaRPr lang="en-US" sz="66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4C05D2C-0C46-4BBE-A537-E90D03FC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713" y="3602037"/>
            <a:ext cx="4208410" cy="202088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r">
              <a:buNone/>
            </a:pPr>
            <a:r>
              <a:rPr lang="he-IL" sz="3200" cap="all" dirty="0">
                <a:solidFill>
                  <a:schemeClr val="tx2"/>
                </a:solidFill>
              </a:rPr>
              <a:t>פיצ'ר לאפליקציית </a:t>
            </a:r>
            <a:r>
              <a:rPr lang="en-US" sz="3200" cap="all" dirty="0" err="1">
                <a:solidFill>
                  <a:schemeClr val="tx2"/>
                </a:solidFill>
              </a:rPr>
              <a:t>airbnb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he-IL" sz="3200" cap="all" dirty="0">
                <a:solidFill>
                  <a:schemeClr val="tx2"/>
                </a:solidFill>
              </a:rPr>
              <a:t>שמאפשר </a:t>
            </a:r>
            <a:r>
              <a:rPr lang="en-US" sz="3200" cap="all" dirty="0" err="1">
                <a:solidFill>
                  <a:schemeClr val="tx2"/>
                </a:solidFill>
              </a:rPr>
              <a:t>בחירה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משותפת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של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דירה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ע"י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קבוצת</a:t>
            </a:r>
            <a:r>
              <a:rPr lang="en-US" sz="3200" cap="all" dirty="0">
                <a:solidFill>
                  <a:schemeClr val="tx2"/>
                </a:solidFill>
              </a:rPr>
              <a:t> </a:t>
            </a:r>
            <a:r>
              <a:rPr lang="en-US" sz="3200" cap="all" dirty="0" err="1">
                <a:solidFill>
                  <a:schemeClr val="tx2"/>
                </a:solidFill>
              </a:rPr>
              <a:t>חברים</a:t>
            </a:r>
            <a:endParaRPr lang="en-US" sz="3200" cap="all" dirty="0">
              <a:solidFill>
                <a:schemeClr val="tx2"/>
              </a:solidFill>
            </a:endParaRPr>
          </a:p>
        </p:txBody>
      </p:sp>
      <p:pic>
        <p:nvPicPr>
          <p:cNvPr id="5" name="תמונה 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C77EC6D2-88D7-4C53-B6A4-55BC16618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06" b="67358" l="31121" r="68190">
                        <a14:foregroundMark x1="55776" y1="19301" x2="58707" y2="20466"/>
                        <a14:foregroundMark x1="37672" y1="20337" x2="37155" y2="21503"/>
                        <a14:foregroundMark x1="34569" y1="25000" x2="35603" y2="24352"/>
                        <a14:foregroundMark x1="33190" y1="30181" x2="33707" y2="27850"/>
                        <a14:foregroundMark x1="31724" y1="40544" x2="31552" y2="38472"/>
                        <a14:foregroundMark x1="31424" y1="44044" x2="31121" y2="43135"/>
                        <a14:foregroundMark x1="32069" y1="45984" x2="31472" y2="44191"/>
                        <a14:foregroundMark x1="33325" y1="50692" x2="32776" y2="50055"/>
                        <a14:foregroundMark x1="43707" y1="37176" x2="40776" y2="49223"/>
                        <a14:foregroundMark x1="40776" y1="49223" x2="41810" y2="62176"/>
                        <a14:foregroundMark x1="41810" y1="62176" x2="47069" y2="51943"/>
                        <a14:foregroundMark x1="47069" y1="51943" x2="48017" y2="38860"/>
                        <a14:foregroundMark x1="48017" y1="38860" x2="39483" y2="37953"/>
                        <a14:foregroundMark x1="39483" y1="37953" x2="39569" y2="64508"/>
                        <a14:foregroundMark x1="39569" y1="64508" x2="47931" y2="67487"/>
                        <a14:foregroundMark x1="47931" y1="67487" x2="49569" y2="66580"/>
                        <a14:foregroundMark x1="54052" y1="65155" x2="59483" y2="62306"/>
                        <a14:foregroundMark x1="41293" y1="62565" x2="49138" y2="64249"/>
                        <a14:foregroundMark x1="48966" y1="56347" x2="48793" y2="36399"/>
                        <a14:foregroundMark x1="56121" y1="55440" x2="52586" y2="45078"/>
                        <a14:foregroundMark x1="53707" y1="58420" x2="56983" y2="45207"/>
                        <a14:foregroundMark x1="56983" y1="45207" x2="54052" y2="42876"/>
                        <a14:foregroundMark x1="58190" y1="47150" x2="58448" y2="59974"/>
                        <a14:foregroundMark x1="58448" y1="59974" x2="58190" y2="60622"/>
                        <a14:foregroundMark x1="56897" y1="58938" x2="56724" y2="57642"/>
                        <a14:foregroundMark x1="54224" y1="65415" x2="54052" y2="62824"/>
                        <a14:foregroundMark x1="44138" y1="65933" x2="44483" y2="64637"/>
                        <a14:foregroundMark x1="44483" y1="65155" x2="43448" y2="64896"/>
                        <a14:foregroundMark x1="44310" y1="65544" x2="43448" y2="63472"/>
                        <a14:foregroundMark x1="44784" y1="18408" x2="46983" y2="17228"/>
                        <a14:foregroundMark x1="42880" y1="19430" x2="43441" y2="19129"/>
                        <a14:foregroundMark x1="42155" y1="19819" x2="42880" y2="19430"/>
                        <a14:foregroundMark x1="48534" y1="15285" x2="48017" y2="14896"/>
                        <a14:foregroundMark x1="44483" y1="12435" x2="44224" y2="12435"/>
                        <a14:foregroundMark x1="40086" y1="33031" x2="44224" y2="32124"/>
                        <a14:foregroundMark x1="60948" y1="33938" x2="63103" y2="37176"/>
                        <a14:foregroundMark x1="46034" y1="22280" x2="44569" y2="24482"/>
                        <a14:foregroundMark x1="44138" y1="18135" x2="43793" y2="16062"/>
                        <a14:foregroundMark x1="44310" y1="19171" x2="43534" y2="19171"/>
                        <a14:foregroundMark x1="44397" y1="18782" x2="45000" y2="17617"/>
                        <a14:foregroundMark x1="58621" y1="15415" x2="58707" y2="15026"/>
                        <a14:foregroundMark x1="65259" y1="25259" x2="65948" y2="26554"/>
                        <a14:foregroundMark x1="66983" y1="29793" x2="67500" y2="31995"/>
                        <a14:foregroundMark x1="68017" y1="34326" x2="68190" y2="36788"/>
                        <a14:foregroundMark x1="67414" y1="50259" x2="66724" y2="52850"/>
                        <a14:foregroundMark x1="65776" y1="55311" x2="64828" y2="57254"/>
                        <a14:foregroundMark x1="63707" y1="59585" x2="62414" y2="60751"/>
                        <a14:foregroundMark x1="57241" y1="15155" x2="58190" y2="15285"/>
                        <a14:foregroundMark x1="54397" y1="16321" x2="59828" y2="15544"/>
                        <a14:foregroundMark x1="58707" y1="20466" x2="54483" y2="19041"/>
                        <a14:foregroundMark x1="60172" y1="18394" x2="57500" y2="24352"/>
                        <a14:foregroundMark x1="51121" y1="61528" x2="50603" y2="53756"/>
                        <a14:foregroundMark x1="32241" y1="33161" x2="32080" y2="33808"/>
                        <a14:foregroundMark x1="32155" y1="34197" x2="32155" y2="34197"/>
                        <a14:foregroundMark x1="32155" y1="34456" x2="32155" y2="34456"/>
                        <a14:foregroundMark x1="32155" y1="34067" x2="32155" y2="34067"/>
                        <a14:foregroundMark x1="32241" y1="34067" x2="32241" y2="34067"/>
                        <a14:foregroundMark x1="32241" y1="34456" x2="32241" y2="34456"/>
                        <a14:foregroundMark x1="32155" y1="34326" x2="32155" y2="34326"/>
                        <a14:backgroundMark x1="31983" y1="49482" x2="31724" y2="48446"/>
                        <a14:backgroundMark x1="32414" y1="50130" x2="32069" y2="48446"/>
                        <a14:backgroundMark x1="31983" y1="49482" x2="31552" y2="48834"/>
                        <a14:backgroundMark x1="33534" y1="50648" x2="33621" y2="51554"/>
                        <a14:backgroundMark x1="31810" y1="49870" x2="31983" y2="49352"/>
                        <a14:backgroundMark x1="31983" y1="49093" x2="32155" y2="50259"/>
                        <a14:backgroundMark x1="31810" y1="48834" x2="31897" y2="50000"/>
                        <a14:backgroundMark x1="33448" y1="51036" x2="33362" y2="50000"/>
                        <a14:backgroundMark x1="31466" y1="45596" x2="31379" y2="43264"/>
                        <a14:backgroundMark x1="31121" y1="45466" x2="31293" y2="43005"/>
                        <a14:backgroundMark x1="31034" y1="45855" x2="31121" y2="42876"/>
                        <a14:backgroundMark x1="31379" y1="36658" x2="31515" y2="35121"/>
                        <a14:backgroundMark x1="31379" y1="36269" x2="31630" y2="35182"/>
                        <a14:backgroundMark x1="31509" y1="34197" x2="31810" y2="33031"/>
                        <a14:backgroundMark x1="31207" y1="35363" x2="31509" y2="34197"/>
                        <a14:backgroundMark x1="31487" y1="34197" x2="31724" y2="32772"/>
                        <a14:backgroundMark x1="31293" y1="35363" x2="31487" y2="34197"/>
                        <a14:backgroundMark x1="31423" y1="34197" x2="31638" y2="33549"/>
                        <a14:backgroundMark x1="31121" y1="35104" x2="31423" y2="34197"/>
                        <a14:backgroundMark x1="31724" y1="35104" x2="31724" y2="35104"/>
                        <a14:backgroundMark x1="31638" y1="34456" x2="31638" y2="34456"/>
                        <a14:backgroundMark x1="31724" y1="34456" x2="31724" y2="34456"/>
                        <a14:backgroundMark x1="31724" y1="34456" x2="31724" y2="34456"/>
                        <a14:backgroundMark x1="31724" y1="34585" x2="31724" y2="34585"/>
                        <a14:backgroundMark x1="31724" y1="34715" x2="31810" y2="35104"/>
                        <a14:backgroundMark x1="31897" y1="34585" x2="31897" y2="34585"/>
                        <a14:backgroundMark x1="31810" y1="33808" x2="31810" y2="33808"/>
                        <a14:backgroundMark x1="31983" y1="33679" x2="31983" y2="33679"/>
                        <a14:backgroundMark x1="31983" y1="34326" x2="31983" y2="34326"/>
                        <a14:backgroundMark x1="31897" y1="33549" x2="31897" y2="33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0" r="13577"/>
          <a:stretch/>
        </p:blipFill>
        <p:spPr>
          <a:xfrm>
            <a:off x="7846" y="10"/>
            <a:ext cx="7558541" cy="685799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30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8859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7323F9-5A80-43D6-B866-E2A24F8D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3756" y="192369"/>
            <a:ext cx="9905998" cy="1478570"/>
          </a:xfrm>
        </p:spPr>
        <p:txBody>
          <a:bodyPr/>
          <a:lstStyle/>
          <a:p>
            <a:r>
              <a:rPr lang="he-IL" dirty="0"/>
              <a:t>הצגת סקציה ראשונית וכמה רעיונות</a:t>
            </a:r>
            <a:endParaRPr lang="en-US" dirty="0"/>
          </a:p>
        </p:txBody>
      </p:sp>
      <p:pic>
        <p:nvPicPr>
          <p:cNvPr id="4" name="תמונה 3" descr="תמונה שמכילה צילום מסך, ציור&#10;&#10;התיאור נוצר באופן אוטומטי">
            <a:extLst>
              <a:ext uri="{FF2B5EF4-FFF2-40B4-BE49-F238E27FC236}">
                <a16:creationId xmlns:a16="http://schemas.microsoft.com/office/drawing/2014/main" id="{9FFB566D-094A-42A7-8397-A7CB07F4D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593666"/>
            <a:ext cx="2286972" cy="4330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244C78A-58D0-4237-A3A9-D8CFB26A6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71" y="1670940"/>
            <a:ext cx="2286972" cy="4330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תמונה 7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EA6989FF-4908-4C64-83B8-B2AAACDD6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93" y="1670939"/>
            <a:ext cx="2286973" cy="43308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397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7323F9-5A80-43D6-B866-E2A24F8D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3756" y="192369"/>
            <a:ext cx="9905998" cy="1478570"/>
          </a:xfrm>
        </p:spPr>
        <p:txBody>
          <a:bodyPr/>
          <a:lstStyle/>
          <a:p>
            <a:r>
              <a:rPr lang="he-IL" dirty="0"/>
              <a:t>הצגת סקציה ראשונית וכמה רעיונות</a:t>
            </a:r>
            <a:endParaRPr lang="en-US" dirty="0"/>
          </a:p>
        </p:txBody>
      </p:sp>
      <p:pic>
        <p:nvPicPr>
          <p:cNvPr id="104" name="תמונה 103">
            <a:extLst>
              <a:ext uri="{FF2B5EF4-FFF2-40B4-BE49-F238E27FC236}">
                <a16:creationId xmlns:a16="http://schemas.microsoft.com/office/drawing/2014/main" id="{1E61B5E4-59F4-4D0A-BE1C-F19D8A1C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42" y="1679966"/>
            <a:ext cx="3838503" cy="49258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5" name="תמונה 104">
            <a:extLst>
              <a:ext uri="{FF2B5EF4-FFF2-40B4-BE49-F238E27FC236}">
                <a16:creationId xmlns:a16="http://schemas.microsoft.com/office/drawing/2014/main" id="{59A628A2-27DA-41BA-A63A-F0BEC58A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42" y="1679966"/>
            <a:ext cx="3869086" cy="49258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9183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14A945-26E2-4E92-B858-1900BF91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he-IL" dirty="0"/>
              <a:t>מסקנות חשובות מחקר המשתמשים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A5B239B-BD75-4D88-8C90-C5E2ADBF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3019476"/>
            <a:ext cx="4689234" cy="200967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8A3EB9-0975-4926-BB28-9749DC38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92500"/>
          </a:bodyPr>
          <a:lstStyle/>
          <a:p>
            <a:r>
              <a:rPr lang="he-IL" dirty="0"/>
              <a:t>גילנו כי מרבית האנשים מתקשים לזכור איזה צבע מתקשר לכל דירה -&gt; הוספנו תמונה של הדירה לצד הודעות מצוטטות. (בדומה לקישורים שנשלחים </a:t>
            </a:r>
            <a:r>
              <a:rPr lang="he-IL" dirty="0" err="1"/>
              <a:t>בוואטסאפ</a:t>
            </a:r>
            <a:r>
              <a:rPr lang="he-IL" dirty="0"/>
              <a:t>)</a:t>
            </a:r>
          </a:p>
          <a:p>
            <a:r>
              <a:rPr lang="he-IL" dirty="0"/>
              <a:t>בנוסף לזה, הוספנו בחלק העליון של האפליקציה רשימה של דירות על מנת שתהיה אופציה לצפות בכל הדירות גם כאשר המשתמש בצ'אט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5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14A945-26E2-4E92-B858-1900BF91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מסקנות חשובות מחקר המשתמשים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8A3EB9-0975-4926-BB28-9749DC38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05944"/>
            <a:ext cx="9905999" cy="35417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he-IL" dirty="0"/>
              <a:t>ישנה אפשרות ל"צטט" דירה, אך במהלך הבדיקות הבנו שבחירת המילים איננה מתאימה לכך -&gt; החלטנו שלא לשים כפתור ועל מנת להגיב המשתמש פשוט ילחץ על הדירה שעליה הוא רוצה להגיב ויוכל להגיב.</a:t>
            </a:r>
          </a:p>
          <a:p>
            <a:pPr>
              <a:lnSpc>
                <a:spcPct val="150000"/>
              </a:lnSpc>
            </a:pPr>
            <a:r>
              <a:rPr lang="he-IL" dirty="0"/>
              <a:t>על מנת לצטט הודעה (שיגרור גם ציטוט דירה) בדומה </a:t>
            </a:r>
            <a:r>
              <a:rPr lang="he-IL" dirty="0" err="1"/>
              <a:t>לוואטסאפ</a:t>
            </a:r>
            <a:r>
              <a:rPr lang="he-IL" dirty="0"/>
              <a:t> ניתן לגלול את ההודעה.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9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714A945-26E2-4E92-B858-1900BF91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</a:rPr>
              <a:t>מסקנות חשובות מחקר המשתמשים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4320FCA-7080-40BA-9CBD-1063A15B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17" y="1401659"/>
            <a:ext cx="3178638" cy="4049221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8A3EB9-0975-4926-BB28-9749DC38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תחילה רצינו לשים את אופציית התשלום בתוך מסך ההגדרות, אך גילינו כי המשתמשים מתקשים לבצע משימה זאת (מכיוון שהם לא ידעו לחפש את האופציה בתוך ההגדרות) -&gt;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he-IL" dirty="0">
                <a:solidFill>
                  <a:srgbClr val="FFFFFF"/>
                </a:solidFill>
              </a:rPr>
              <a:t>החלטנו לשים אייקון של אשראי במסך הצ'אט הראשי.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תוצאת תמונה עבור ‪credit card vector‬‏">
            <a:extLst>
              <a:ext uri="{FF2B5EF4-FFF2-40B4-BE49-F238E27FC236}">
                <a16:creationId xmlns:a16="http://schemas.microsoft.com/office/drawing/2014/main" id="{590B7E21-74CB-4143-AFC9-9E8AD01A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9" t="11839" r="19714" b="18561"/>
          <a:stretch/>
        </p:blipFill>
        <p:spPr bwMode="auto">
          <a:xfrm>
            <a:off x="3691266" y="1451527"/>
            <a:ext cx="228813" cy="1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59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מעגל</Template>
  <TotalTime>248</TotalTime>
  <Words>390</Words>
  <Application>Microsoft Office PowerPoint</Application>
  <PresentationFormat>מסך רחב</PresentationFormat>
  <Paragraphs>44</Paragraphs>
  <Slides>14</Slides>
  <Notes>10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מעגל</vt:lpstr>
      <vt:lpstr>בחירה משותפת של דירה בairbnb</vt:lpstr>
      <vt:lpstr>מצגת של PowerPoint‏</vt:lpstr>
      <vt:lpstr>פרסונות</vt:lpstr>
      <vt:lpstr>תיאור תרחיש</vt:lpstr>
      <vt:lpstr>הצגת סקציה ראשונית וכמה רעיונות</vt:lpstr>
      <vt:lpstr>הצגת סקציה ראשונית וכמה רעיונות</vt:lpstr>
      <vt:lpstr>מסקנות חשובות מחקר המשתמשים</vt:lpstr>
      <vt:lpstr>מסקנות חשובות מחקר המשתמשים</vt:lpstr>
      <vt:lpstr>מסקנות חשובות מחקר המשתמשים</vt:lpstr>
      <vt:lpstr>עיצוב סופי</vt:lpstr>
      <vt:lpstr>עיצוב סופי</vt:lpstr>
      <vt:lpstr>עיצוב סופי</vt:lpstr>
      <vt:lpstr>מה הלאה?</vt:lpstr>
      <vt:lpstr>אז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שם פרוייקט</dc:title>
  <dc:creator>Omry Zur</dc:creator>
  <cp:lastModifiedBy>Omry Zur</cp:lastModifiedBy>
  <cp:revision>28</cp:revision>
  <dcterms:created xsi:type="dcterms:W3CDTF">2020-01-15T17:59:50Z</dcterms:created>
  <dcterms:modified xsi:type="dcterms:W3CDTF">2020-01-20T14:22:33Z</dcterms:modified>
</cp:coreProperties>
</file>